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Roboto"/>
      <p:regular r:id="rId27"/>
      <p:bold r:id="rId28"/>
      <p:italic r:id="rId29"/>
      <p:boldItalic r:id="rId30"/>
    </p:embeddedFont>
    <p:embeddedFont>
      <p:font typeface="La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font" Target="fonts/Roboto-boldItalic.fntdata"/><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9e470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9e4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df0de53e18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df0de53e18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dc7807509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dc7807509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dc7807509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dc7807509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df0de53e18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df0de53e18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dc780750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dc780750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dc7807509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dc7807509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dc7807509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dc7807509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dc7807509e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dc7807509e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6f9e470d_0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9e470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c6f9e470d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c6f9e470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dc7807509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dc7807509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df696032b1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df696032b1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ddbb4d2bd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ddbb4d2bd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df0de53e18_3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df0de53e18_3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df696032b1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df696032b1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df0de53e18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df0de53e18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10.png"/><Relationship Id="rId5"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3"/>
          <p:cNvSpPr txBox="1"/>
          <p:nvPr>
            <p:ph type="ctrTitle"/>
          </p:nvPr>
        </p:nvSpPr>
        <p:spPr>
          <a:xfrm>
            <a:off x="345975" y="1092076"/>
            <a:ext cx="8222100" cy="1184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3500" u="sng"/>
              <a:t>2024 Climate Change Case Study</a:t>
            </a:r>
            <a:endParaRPr b="1" sz="3500" u="sng"/>
          </a:p>
          <a:p>
            <a:pPr indent="457200" lvl="0" marL="457200" rtl="0" algn="ctr">
              <a:spcBef>
                <a:spcPts val="0"/>
              </a:spcBef>
              <a:spcAft>
                <a:spcPts val="0"/>
              </a:spcAft>
              <a:buNone/>
            </a:pPr>
            <a:r>
              <a:rPr b="1" lang="en" sz="700"/>
              <a:t>					    </a:t>
            </a:r>
            <a:r>
              <a:rPr lang="en" sz="800">
                <a:solidFill>
                  <a:srgbClr val="CCCCCC"/>
                </a:solidFill>
                <a:highlight>
                  <a:schemeClr val="dk1"/>
                </a:highlight>
              </a:rPr>
              <a:t>Created by Adrian Bayemi, Catherine Matthews, and Damilare Omoboriowo</a:t>
            </a:r>
            <a:endParaRPr b="1" sz="200" u="sng">
              <a:solidFill>
                <a:schemeClr val="dk1"/>
              </a:solidFill>
              <a:highlight>
                <a:srgbClr val="CFE2F3"/>
              </a:highlight>
            </a:endParaRPr>
          </a:p>
        </p:txBody>
      </p:sp>
      <p:sp>
        <p:nvSpPr>
          <p:cNvPr id="87" name="Google Shape;87;p13"/>
          <p:cNvSpPr txBox="1"/>
          <p:nvPr>
            <p:ph idx="1" type="subTitle"/>
          </p:nvPr>
        </p:nvSpPr>
        <p:spPr>
          <a:xfrm>
            <a:off x="1304850" y="3296775"/>
            <a:ext cx="6534300" cy="154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CCCCCC"/>
                </a:solidFill>
                <a:highlight>
                  <a:schemeClr val="dk1"/>
                </a:highlight>
              </a:rPr>
              <a:t>What are the effects of climate change on Earth's surface temperature, air quality, and the </a:t>
            </a:r>
            <a:r>
              <a:rPr lang="en">
                <a:solidFill>
                  <a:srgbClr val="CCCCCC"/>
                </a:solidFill>
                <a:highlight>
                  <a:schemeClr val="dk1"/>
                </a:highlight>
              </a:rPr>
              <a:t>prevalence</a:t>
            </a:r>
            <a:r>
              <a:rPr lang="en">
                <a:solidFill>
                  <a:srgbClr val="CCCCCC"/>
                </a:solidFill>
                <a:highlight>
                  <a:schemeClr val="dk1"/>
                </a:highlight>
              </a:rPr>
              <a:t> of natural disasters?</a:t>
            </a:r>
            <a:endParaRPr>
              <a:solidFill>
                <a:srgbClr val="CCCCCC"/>
              </a:solidFill>
              <a:highlight>
                <a:schemeClr val="dk1"/>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CCCCC"/>
        </a:solidFill>
      </p:bgPr>
    </p:bg>
    <p:spTree>
      <p:nvGrpSpPr>
        <p:cNvPr id="162" name="Shape 162"/>
        <p:cNvGrpSpPr/>
        <p:nvPr/>
      </p:nvGrpSpPr>
      <p:grpSpPr>
        <a:xfrm>
          <a:off x="0" y="0"/>
          <a:ext cx="0" cy="0"/>
          <a:chOff x="0" y="0"/>
          <a:chExt cx="0" cy="0"/>
        </a:xfrm>
      </p:grpSpPr>
      <p:sp>
        <p:nvSpPr>
          <p:cNvPr id="163" name="Google Shape;163;p2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pic>
        <p:nvPicPr>
          <p:cNvPr id="164" name="Google Shape;164;p22"/>
          <p:cNvPicPr preferRelativeResize="0"/>
          <p:nvPr/>
        </p:nvPicPr>
        <p:blipFill>
          <a:blip r:embed="rId3">
            <a:alphaModFix/>
          </a:blip>
          <a:stretch>
            <a:fillRect/>
          </a:stretch>
        </p:blipFill>
        <p:spPr>
          <a:xfrm>
            <a:off x="311700" y="875825"/>
            <a:ext cx="8520600" cy="3814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68" name="Shape 168"/>
        <p:cNvGrpSpPr/>
        <p:nvPr/>
      </p:nvGrpSpPr>
      <p:grpSpPr>
        <a:xfrm>
          <a:off x="0" y="0"/>
          <a:ext cx="0" cy="0"/>
          <a:chOff x="0" y="0"/>
          <a:chExt cx="0" cy="0"/>
        </a:xfrm>
      </p:grpSpPr>
      <p:sp>
        <p:nvSpPr>
          <p:cNvPr id="169" name="Google Shape;169;p23"/>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Air Quality from 1980 - 2015</a:t>
            </a:r>
            <a:endParaRPr/>
          </a:p>
        </p:txBody>
      </p:sp>
      <p:sp>
        <p:nvSpPr>
          <p:cNvPr id="170" name="Google Shape;170;p23"/>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b="1" lang="en" sz="2000"/>
              <a:t>Trends in air quality in the United States from 1980 - 2015</a:t>
            </a:r>
            <a:endParaRPr b="1" sz="2000"/>
          </a:p>
        </p:txBody>
      </p:sp>
      <p:sp>
        <p:nvSpPr>
          <p:cNvPr id="171" name="Google Shape;171;p23"/>
          <p:cNvSpPr txBox="1"/>
          <p:nvPr>
            <p:ph idx="2" type="body"/>
          </p:nvPr>
        </p:nvSpPr>
        <p:spPr>
          <a:xfrm>
            <a:off x="4572000" y="352675"/>
            <a:ext cx="4572000" cy="49971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rPr lang="en" sz="1600"/>
              <a:t>"Since 1980, the United States has seen a significant improvement in air quality, with:</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rPr lang="en" sz="1600"/>
              <a:t>- Carbon monoxide levels plummeting by 84% through 2015</a:t>
            </a:r>
            <a:endParaRPr sz="1600"/>
          </a:p>
          <a:p>
            <a:pPr indent="0" lvl="0" marL="0" rtl="0" algn="l">
              <a:spcBef>
                <a:spcPts val="1200"/>
              </a:spcBef>
              <a:spcAft>
                <a:spcPts val="0"/>
              </a:spcAft>
              <a:buNone/>
            </a:pPr>
            <a:r>
              <a:rPr lang="en" sz="1600"/>
              <a:t>- Lead concentrations dwindling by a remarkable 99% over the same period</a:t>
            </a:r>
            <a:endParaRPr sz="1600"/>
          </a:p>
          <a:p>
            <a:pPr indent="0" lvl="0" marL="0" rtl="0" algn="l">
              <a:spcBef>
                <a:spcPts val="1200"/>
              </a:spcBef>
              <a:spcAft>
                <a:spcPts val="0"/>
              </a:spcAft>
              <a:buNone/>
            </a:pPr>
            <a:r>
              <a:rPr lang="en" sz="1600"/>
              <a:t>- Annual nitrogen dioxide levels decreasing by 60% from 1980 to 2015</a:t>
            </a:r>
            <a:endParaRPr sz="1600"/>
          </a:p>
          <a:p>
            <a:pPr indent="0" lvl="0" marL="0" rtl="0" algn="l">
              <a:spcBef>
                <a:spcPts val="1200"/>
              </a:spcBef>
              <a:spcAft>
                <a:spcPts val="0"/>
              </a:spcAft>
              <a:buNone/>
            </a:pPr>
            <a:r>
              <a:rPr lang="en" sz="1600"/>
              <a:t>- Particulate matter (PM10) concentrations reducing by 39% from 1990 to 2015</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72" name="Google Shape;172;p2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76" name="Shape 176"/>
        <p:cNvGrpSpPr/>
        <p:nvPr/>
      </p:nvGrpSpPr>
      <p:grpSpPr>
        <a:xfrm>
          <a:off x="0" y="0"/>
          <a:ext cx="0" cy="0"/>
          <a:chOff x="0" y="0"/>
          <a:chExt cx="0" cy="0"/>
        </a:xfrm>
      </p:grpSpPr>
      <p:sp>
        <p:nvSpPr>
          <p:cNvPr id="177" name="Google Shape;177;p24"/>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Case Studies and Examples of Air Quality (Part 1)</a:t>
            </a:r>
            <a:endParaRPr/>
          </a:p>
          <a:p>
            <a:pPr indent="0" lvl="0" marL="0" rtl="0" algn="l">
              <a:spcBef>
                <a:spcPts val="0"/>
              </a:spcBef>
              <a:spcAft>
                <a:spcPts val="0"/>
              </a:spcAft>
              <a:buNone/>
            </a:pPr>
            <a:r>
              <a:t/>
            </a:r>
            <a:endParaRPr/>
          </a:p>
        </p:txBody>
      </p:sp>
      <p:sp>
        <p:nvSpPr>
          <p:cNvPr id="178" name="Google Shape;178;p24"/>
          <p:cNvSpPr txBox="1"/>
          <p:nvPr>
            <p:ph idx="1" type="body"/>
          </p:nvPr>
        </p:nvSpPr>
        <p:spPr>
          <a:xfrm>
            <a:off x="729325" y="2078875"/>
            <a:ext cx="3590700" cy="22611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b="1" lang="en" sz="1100"/>
              <a:t>1. London Smog (1952): A severe air pollution event caused by coal burning and fog, resulting in an estimated 4,000 premature deaths.</a:t>
            </a:r>
            <a:endParaRPr b="1" sz="1100"/>
          </a:p>
          <a:p>
            <a:pPr indent="0" lvl="0" marL="0" rtl="0" algn="l">
              <a:spcBef>
                <a:spcPts val="1200"/>
              </a:spcBef>
              <a:spcAft>
                <a:spcPts val="0"/>
              </a:spcAft>
              <a:buNone/>
            </a:pPr>
            <a:r>
              <a:rPr b="1" lang="en" sz="1100"/>
              <a:t>2. Los Angeles Smog (1940s-1960s): High levels of ozone and particulate matter led to respiratory problems and visibility issues, prompting the establishment of the California Air Resources Board.</a:t>
            </a:r>
            <a:endParaRPr b="1" sz="1100"/>
          </a:p>
          <a:p>
            <a:pPr indent="0" lvl="0" marL="0" rtl="0" algn="l">
              <a:spcBef>
                <a:spcPts val="1200"/>
              </a:spcBef>
              <a:spcAft>
                <a:spcPts val="0"/>
              </a:spcAft>
              <a:buNone/>
            </a:pPr>
            <a:r>
              <a:rPr b="1" lang="en" sz="1100"/>
              <a:t>3. New Delhi Air Pollution (2010s-present): High levels of particulate matter and other pollutants have led to severe health issues and visibility problems, prompting government actions to reduce emissions.</a:t>
            </a:r>
            <a:endParaRPr b="1" sz="1100"/>
          </a:p>
          <a:p>
            <a:pPr indent="0" lvl="0" marL="0" rtl="0" algn="l">
              <a:spcBef>
                <a:spcPts val="1200"/>
              </a:spcBef>
              <a:spcAft>
                <a:spcPts val="0"/>
              </a:spcAft>
              <a:buNone/>
            </a:pPr>
            <a:r>
              <a:rPr b="1" lang="en" sz="1100"/>
              <a:t>4. Beijing Air Pollution (2000s-present): Rapid industrialization and coal burning led to severe air pollution, resulting in health issues and economic losses.</a:t>
            </a:r>
            <a:endParaRPr b="1" sz="11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79" name="Google Shape;179;p2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pic>
        <p:nvPicPr>
          <p:cNvPr id="180" name="Google Shape;180;p24"/>
          <p:cNvPicPr preferRelativeResize="0"/>
          <p:nvPr/>
        </p:nvPicPr>
        <p:blipFill>
          <a:blip r:embed="rId3">
            <a:alphaModFix/>
          </a:blip>
          <a:stretch>
            <a:fillRect/>
          </a:stretch>
        </p:blipFill>
        <p:spPr>
          <a:xfrm>
            <a:off x="4320025" y="2078875"/>
            <a:ext cx="4684225" cy="15928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84" name="Shape 184"/>
        <p:cNvGrpSpPr/>
        <p:nvPr/>
      </p:nvGrpSpPr>
      <p:grpSpPr>
        <a:xfrm>
          <a:off x="0" y="0"/>
          <a:ext cx="0" cy="0"/>
          <a:chOff x="0" y="0"/>
          <a:chExt cx="0" cy="0"/>
        </a:xfrm>
      </p:grpSpPr>
      <p:sp>
        <p:nvSpPr>
          <p:cNvPr id="185" name="Google Shape;185;p2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Case Studies and Examples of Air Quality (Part 2)</a:t>
            </a:r>
            <a:endParaRPr/>
          </a:p>
        </p:txBody>
      </p:sp>
      <p:sp>
        <p:nvSpPr>
          <p:cNvPr id="186" name="Google Shape;186;p2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pic>
        <p:nvPicPr>
          <p:cNvPr id="187" name="Google Shape;187;p25"/>
          <p:cNvPicPr preferRelativeResize="0"/>
          <p:nvPr/>
        </p:nvPicPr>
        <p:blipFill>
          <a:blip r:embed="rId3">
            <a:alphaModFix/>
          </a:blip>
          <a:stretch>
            <a:fillRect/>
          </a:stretch>
        </p:blipFill>
        <p:spPr>
          <a:xfrm>
            <a:off x="311700" y="1299950"/>
            <a:ext cx="8520599" cy="213816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1" name="Shape 191"/>
        <p:cNvGrpSpPr/>
        <p:nvPr/>
      </p:nvGrpSpPr>
      <p:grpSpPr>
        <a:xfrm>
          <a:off x="0" y="0"/>
          <a:ext cx="0" cy="0"/>
          <a:chOff x="0" y="0"/>
          <a:chExt cx="0" cy="0"/>
        </a:xfrm>
      </p:grpSpPr>
      <p:sp>
        <p:nvSpPr>
          <p:cNvPr id="192" name="Google Shape;192;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4A86E8"/>
                </a:solidFill>
              </a:rPr>
              <a:t>Natural Disasters</a:t>
            </a:r>
            <a:endParaRPr>
              <a:solidFill>
                <a:srgbClr val="4A86E8"/>
              </a:solidFill>
            </a:endParaRPr>
          </a:p>
        </p:txBody>
      </p:sp>
      <p:sp>
        <p:nvSpPr>
          <p:cNvPr id="193" name="Google Shape;193;p26"/>
          <p:cNvSpPr txBox="1"/>
          <p:nvPr>
            <p:ph idx="1" type="body"/>
          </p:nvPr>
        </p:nvSpPr>
        <p:spPr>
          <a:xfrm>
            <a:off x="729450" y="1853850"/>
            <a:ext cx="3464400" cy="1341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lt1"/>
                </a:solidFill>
                <a:highlight>
                  <a:schemeClr val="accent2"/>
                </a:highlight>
              </a:rPr>
              <a:t>Understanding the connection between Climate Change and Natural Disasters</a:t>
            </a:r>
            <a:endParaRPr>
              <a:solidFill>
                <a:schemeClr val="lt1"/>
              </a:solidFill>
              <a:highlight>
                <a:schemeClr val="accent2"/>
              </a:highlight>
            </a:endParaRPr>
          </a:p>
        </p:txBody>
      </p:sp>
      <p:sp>
        <p:nvSpPr>
          <p:cNvPr id="194" name="Google Shape;194;p2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98" name="Shape 198"/>
        <p:cNvGrpSpPr/>
        <p:nvPr/>
      </p:nvGrpSpPr>
      <p:grpSpPr>
        <a:xfrm>
          <a:off x="0" y="0"/>
          <a:ext cx="0" cy="0"/>
          <a:chOff x="0" y="0"/>
          <a:chExt cx="0" cy="0"/>
        </a:xfrm>
      </p:grpSpPr>
      <p:sp>
        <p:nvSpPr>
          <p:cNvPr id="199" name="Google Shape;199;p27"/>
          <p:cNvSpPr txBox="1"/>
          <p:nvPr>
            <p:ph type="title"/>
          </p:nvPr>
        </p:nvSpPr>
        <p:spPr>
          <a:xfrm>
            <a:off x="462750" y="6328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are Natural Disasters</a:t>
            </a:r>
            <a:endParaRPr/>
          </a:p>
        </p:txBody>
      </p:sp>
      <p:sp>
        <p:nvSpPr>
          <p:cNvPr id="200" name="Google Shape;200;p27"/>
          <p:cNvSpPr txBox="1"/>
          <p:nvPr>
            <p:ph idx="1" type="body"/>
          </p:nvPr>
        </p:nvSpPr>
        <p:spPr>
          <a:xfrm>
            <a:off x="311700" y="1229975"/>
            <a:ext cx="3220500" cy="3339000"/>
          </a:xfrm>
          <a:prstGeom prst="rect">
            <a:avLst/>
          </a:prstGeom>
        </p:spPr>
        <p:txBody>
          <a:bodyPr anchorCtr="0" anchor="t" bIns="91425" lIns="91425" spcFirstLastPara="1" rIns="91425" wrap="square" tIns="91425">
            <a:normAutofit lnSpcReduction="10000"/>
          </a:bodyPr>
          <a:lstStyle/>
          <a:p>
            <a:pPr indent="-311150" lvl="0" marL="457200" rtl="0" algn="l">
              <a:lnSpc>
                <a:spcPct val="100000"/>
              </a:lnSpc>
              <a:spcBef>
                <a:spcPts val="0"/>
              </a:spcBef>
              <a:spcAft>
                <a:spcPts val="0"/>
              </a:spcAft>
              <a:buClr>
                <a:srgbClr val="6D9EEB"/>
              </a:buClr>
              <a:buSzPts val="1300"/>
              <a:buChar char="❖"/>
            </a:pPr>
            <a:r>
              <a:rPr b="1" lang="en" sz="1100">
                <a:solidFill>
                  <a:schemeClr val="dk1"/>
                </a:solidFill>
              </a:rPr>
              <a:t>Definition:</a:t>
            </a:r>
            <a:endParaRPr b="1" sz="1400"/>
          </a:p>
          <a:p>
            <a:pPr indent="0" lvl="0" marL="457200" rtl="0" algn="l">
              <a:lnSpc>
                <a:spcPct val="100000"/>
              </a:lnSpc>
              <a:spcBef>
                <a:spcPts val="1000"/>
              </a:spcBef>
              <a:spcAft>
                <a:spcPts val="0"/>
              </a:spcAft>
              <a:buNone/>
            </a:pPr>
            <a:r>
              <a:rPr lang="en" sz="1100"/>
              <a:t>Natural Disasters are highly destructive, harmful, or ruinous events that occur due to the natural processes of the earth and can leave a huge impact on a population and</a:t>
            </a:r>
            <a:r>
              <a:rPr lang="en" sz="1100"/>
              <a:t> disrupt existing social and economic infrastructures</a:t>
            </a:r>
            <a:r>
              <a:rPr lang="en" sz="1100"/>
              <a:t>.</a:t>
            </a:r>
            <a:endParaRPr b="1" sz="1400"/>
          </a:p>
          <a:p>
            <a:pPr indent="-311150" lvl="0" marL="457200" rtl="0" algn="l">
              <a:lnSpc>
                <a:spcPct val="100000"/>
              </a:lnSpc>
              <a:spcBef>
                <a:spcPts val="1000"/>
              </a:spcBef>
              <a:spcAft>
                <a:spcPts val="0"/>
              </a:spcAft>
              <a:buClr>
                <a:srgbClr val="6D9EEB"/>
              </a:buClr>
              <a:buSzPts val="1300"/>
              <a:buChar char="❖"/>
            </a:pPr>
            <a:r>
              <a:rPr b="1" lang="en" sz="1100">
                <a:solidFill>
                  <a:schemeClr val="dk1"/>
                </a:solidFill>
              </a:rPr>
              <a:t>Examples:</a:t>
            </a:r>
            <a:endParaRPr b="1" sz="1400"/>
          </a:p>
          <a:p>
            <a:pPr indent="0" lvl="0" marL="457200" rtl="0" algn="l">
              <a:lnSpc>
                <a:spcPct val="100000"/>
              </a:lnSpc>
              <a:spcBef>
                <a:spcPts val="1000"/>
              </a:spcBef>
              <a:spcAft>
                <a:spcPts val="0"/>
              </a:spcAft>
              <a:buNone/>
            </a:pPr>
            <a:r>
              <a:rPr lang="en" sz="1100"/>
              <a:t>Droughts, earthquakes, storms, extreme temperatures, floods, and wildfires.</a:t>
            </a:r>
            <a:endParaRPr b="1" sz="1400"/>
          </a:p>
          <a:p>
            <a:pPr indent="-311150" lvl="0" marL="457200" rtl="0" algn="l">
              <a:lnSpc>
                <a:spcPct val="100000"/>
              </a:lnSpc>
              <a:spcBef>
                <a:spcPts val="1000"/>
              </a:spcBef>
              <a:spcAft>
                <a:spcPts val="0"/>
              </a:spcAft>
              <a:buClr>
                <a:srgbClr val="6D9EEB"/>
              </a:buClr>
              <a:buSzPts val="1300"/>
              <a:buChar char="❖"/>
            </a:pPr>
            <a:r>
              <a:rPr b="1" lang="en" sz="1100">
                <a:solidFill>
                  <a:schemeClr val="dk1"/>
                </a:solidFill>
              </a:rPr>
              <a:t>Byproduct:</a:t>
            </a:r>
            <a:endParaRPr sz="1100"/>
          </a:p>
          <a:p>
            <a:pPr indent="0" lvl="0" marL="457200" rtl="0" algn="l">
              <a:lnSpc>
                <a:spcPct val="100000"/>
              </a:lnSpc>
              <a:spcBef>
                <a:spcPts val="1000"/>
              </a:spcBef>
              <a:spcAft>
                <a:spcPts val="1000"/>
              </a:spcAft>
              <a:buNone/>
            </a:pPr>
            <a:r>
              <a:rPr lang="en" sz="1100"/>
              <a:t>Natural Disasters may cause fatalities, injuries, environmental damage, and property damage.</a:t>
            </a:r>
            <a:endParaRPr b="1" sz="1400"/>
          </a:p>
        </p:txBody>
      </p:sp>
      <p:sp>
        <p:nvSpPr>
          <p:cNvPr id="201" name="Google Shape;201;p2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pic>
        <p:nvPicPr>
          <p:cNvPr id="202" name="Google Shape;202;p27"/>
          <p:cNvPicPr preferRelativeResize="0"/>
          <p:nvPr/>
        </p:nvPicPr>
        <p:blipFill>
          <a:blip r:embed="rId3">
            <a:alphaModFix/>
          </a:blip>
          <a:stretch>
            <a:fillRect/>
          </a:stretch>
        </p:blipFill>
        <p:spPr>
          <a:xfrm>
            <a:off x="6609750" y="1229975"/>
            <a:ext cx="2484826" cy="1863625"/>
          </a:xfrm>
          <a:prstGeom prst="rect">
            <a:avLst/>
          </a:prstGeom>
          <a:noFill/>
          <a:ln>
            <a:noFill/>
          </a:ln>
        </p:spPr>
      </p:pic>
      <p:pic>
        <p:nvPicPr>
          <p:cNvPr id="203" name="Google Shape;203;p27"/>
          <p:cNvPicPr preferRelativeResize="0"/>
          <p:nvPr/>
        </p:nvPicPr>
        <p:blipFill rotWithShape="1">
          <a:blip r:embed="rId4">
            <a:alphaModFix/>
          </a:blip>
          <a:srcRect b="0" l="0" r="0" t="0"/>
          <a:stretch/>
        </p:blipFill>
        <p:spPr>
          <a:xfrm>
            <a:off x="3617700" y="1229975"/>
            <a:ext cx="2906475" cy="1863625"/>
          </a:xfrm>
          <a:prstGeom prst="rect">
            <a:avLst/>
          </a:prstGeom>
          <a:noFill/>
          <a:ln>
            <a:noFill/>
          </a:ln>
        </p:spPr>
      </p:pic>
      <p:pic>
        <p:nvPicPr>
          <p:cNvPr id="204" name="Google Shape;204;p27"/>
          <p:cNvPicPr preferRelativeResize="0"/>
          <p:nvPr/>
        </p:nvPicPr>
        <p:blipFill rotWithShape="1">
          <a:blip r:embed="rId5">
            <a:alphaModFix/>
          </a:blip>
          <a:srcRect b="0" l="8587" r="7470" t="0"/>
          <a:stretch/>
        </p:blipFill>
        <p:spPr>
          <a:xfrm>
            <a:off x="3617700" y="3297300"/>
            <a:ext cx="5476874" cy="10543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08" name="Shape 208"/>
        <p:cNvGrpSpPr/>
        <p:nvPr/>
      </p:nvGrpSpPr>
      <p:grpSpPr>
        <a:xfrm>
          <a:off x="0" y="0"/>
          <a:ext cx="0" cy="0"/>
          <a:chOff x="0" y="0"/>
          <a:chExt cx="0" cy="0"/>
        </a:xfrm>
      </p:grpSpPr>
      <p:sp>
        <p:nvSpPr>
          <p:cNvPr id="209" name="Google Shape;209;p28"/>
          <p:cNvSpPr txBox="1"/>
          <p:nvPr>
            <p:ph type="title"/>
          </p:nvPr>
        </p:nvSpPr>
        <p:spPr>
          <a:xfrm>
            <a:off x="230300" y="499150"/>
            <a:ext cx="8520600" cy="58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Impact of Climate Change on Natural Disasters</a:t>
            </a:r>
            <a:endParaRPr/>
          </a:p>
        </p:txBody>
      </p:sp>
      <p:sp>
        <p:nvSpPr>
          <p:cNvPr id="210" name="Google Shape;210;p28"/>
          <p:cNvSpPr txBox="1"/>
          <p:nvPr>
            <p:ph idx="1" type="body"/>
          </p:nvPr>
        </p:nvSpPr>
        <p:spPr>
          <a:xfrm>
            <a:off x="729325" y="1268800"/>
            <a:ext cx="3774300" cy="2261100"/>
          </a:xfrm>
          <a:prstGeom prst="rect">
            <a:avLst/>
          </a:prstGeom>
        </p:spPr>
        <p:txBody>
          <a:bodyPr anchorCtr="0" anchor="t" bIns="91425" lIns="91425" spcFirstLastPara="1" rIns="91425" wrap="square" tIns="91425">
            <a:normAutofit fontScale="85000" lnSpcReduction="10000"/>
          </a:bodyPr>
          <a:lstStyle/>
          <a:p>
            <a:pPr indent="-298767" lvl="0" marL="457200" marR="0" rtl="0" algn="l">
              <a:lnSpc>
                <a:spcPct val="100000"/>
              </a:lnSpc>
              <a:spcBef>
                <a:spcPts val="0"/>
              </a:spcBef>
              <a:spcAft>
                <a:spcPts val="0"/>
              </a:spcAft>
              <a:buClr>
                <a:srgbClr val="6D9EEB"/>
              </a:buClr>
              <a:buSzPct val="118181"/>
              <a:buChar char="❖"/>
            </a:pPr>
            <a:r>
              <a:rPr b="1" lang="en" sz="1100">
                <a:solidFill>
                  <a:schemeClr val="dk1"/>
                </a:solidFill>
              </a:rPr>
              <a:t>I</a:t>
            </a:r>
            <a:r>
              <a:rPr b="1" lang="en" sz="1100">
                <a:solidFill>
                  <a:schemeClr val="dk1"/>
                </a:solidFill>
              </a:rPr>
              <a:t>ncreased Frequency and Severity of Heatwaves: </a:t>
            </a:r>
            <a:endParaRPr b="1" sz="1100">
              <a:solidFill>
                <a:schemeClr val="dk1"/>
              </a:solidFill>
            </a:endParaRPr>
          </a:p>
          <a:p>
            <a:pPr indent="0" lvl="0" marL="457200" marR="0" rtl="0" algn="l">
              <a:lnSpc>
                <a:spcPct val="100000"/>
              </a:lnSpc>
              <a:spcBef>
                <a:spcPts val="1000"/>
              </a:spcBef>
              <a:spcAft>
                <a:spcPts val="0"/>
              </a:spcAft>
              <a:buNone/>
            </a:pPr>
            <a:r>
              <a:rPr lang="en" sz="1100"/>
              <a:t>Rising temperatures result in more frequent and extended heatwaves, leading to heat-related illnesses and fatalities</a:t>
            </a:r>
            <a:endParaRPr b="1" sz="1100"/>
          </a:p>
          <a:p>
            <a:pPr indent="-298767" lvl="0" marL="457200" marR="0" rtl="0" algn="l">
              <a:lnSpc>
                <a:spcPct val="100000"/>
              </a:lnSpc>
              <a:spcBef>
                <a:spcPts val="1000"/>
              </a:spcBef>
              <a:spcAft>
                <a:spcPts val="0"/>
              </a:spcAft>
              <a:buClr>
                <a:srgbClr val="6D9EEB"/>
              </a:buClr>
              <a:buSzPct val="118181"/>
              <a:buChar char="❖"/>
            </a:pPr>
            <a:r>
              <a:rPr b="1" lang="en" sz="1100">
                <a:solidFill>
                  <a:schemeClr val="dk1"/>
                </a:solidFill>
              </a:rPr>
              <a:t>More Intense Hurricanes and Typhoons: </a:t>
            </a:r>
            <a:endParaRPr b="1" sz="1100">
              <a:solidFill>
                <a:schemeClr val="dk1"/>
              </a:solidFill>
            </a:endParaRPr>
          </a:p>
          <a:p>
            <a:pPr indent="0" lvl="0" marL="457200" marR="0" rtl="0" algn="l">
              <a:lnSpc>
                <a:spcPct val="100000"/>
              </a:lnSpc>
              <a:spcBef>
                <a:spcPts val="1000"/>
              </a:spcBef>
              <a:spcAft>
                <a:spcPts val="0"/>
              </a:spcAft>
              <a:buNone/>
            </a:pPr>
            <a:r>
              <a:rPr lang="en" sz="1100"/>
              <a:t>Warmer ocean temperatures and rising sea levels amplify hurricanes and typhoons, leading to greater damage and flooding</a:t>
            </a:r>
            <a:endParaRPr b="1" sz="1100"/>
          </a:p>
          <a:p>
            <a:pPr indent="-298767" lvl="0" marL="457200" marR="0" rtl="0" algn="l">
              <a:lnSpc>
                <a:spcPct val="100000"/>
              </a:lnSpc>
              <a:spcBef>
                <a:spcPts val="1000"/>
              </a:spcBef>
              <a:spcAft>
                <a:spcPts val="0"/>
              </a:spcAft>
              <a:buClr>
                <a:srgbClr val="6D9EEB"/>
              </a:buClr>
              <a:buSzPct val="118181"/>
              <a:buChar char="❖"/>
            </a:pPr>
            <a:r>
              <a:rPr b="1" lang="en" sz="1100">
                <a:solidFill>
                  <a:schemeClr val="dk1"/>
                </a:solidFill>
              </a:rPr>
              <a:t>Water Scarcity and Food Insecurity: </a:t>
            </a:r>
            <a:endParaRPr b="1" sz="1100">
              <a:solidFill>
                <a:schemeClr val="dk1"/>
              </a:solidFill>
            </a:endParaRPr>
          </a:p>
          <a:p>
            <a:pPr indent="0" lvl="0" marL="457200" marR="0" rtl="0" algn="l">
              <a:lnSpc>
                <a:spcPct val="100000"/>
              </a:lnSpc>
              <a:spcBef>
                <a:spcPts val="1000"/>
              </a:spcBef>
              <a:spcAft>
                <a:spcPts val="1000"/>
              </a:spcAft>
              <a:buNone/>
            </a:pPr>
            <a:r>
              <a:rPr lang="en" sz="1100"/>
              <a:t>Change in precipitation patterns and higher temperatures contribute to water shortages and food insecurity</a:t>
            </a:r>
            <a:endParaRPr b="1"/>
          </a:p>
        </p:txBody>
      </p:sp>
      <p:sp>
        <p:nvSpPr>
          <p:cNvPr id="211" name="Google Shape;211;p2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pic>
        <p:nvPicPr>
          <p:cNvPr id="212" name="Google Shape;212;p28"/>
          <p:cNvPicPr preferRelativeResize="0"/>
          <p:nvPr/>
        </p:nvPicPr>
        <p:blipFill>
          <a:blip r:embed="rId3">
            <a:alphaModFix/>
          </a:blip>
          <a:stretch>
            <a:fillRect/>
          </a:stretch>
        </p:blipFill>
        <p:spPr>
          <a:xfrm>
            <a:off x="4464000" y="1268800"/>
            <a:ext cx="3381925" cy="1690975"/>
          </a:xfrm>
          <a:prstGeom prst="rect">
            <a:avLst/>
          </a:prstGeom>
          <a:noFill/>
          <a:ln>
            <a:noFill/>
          </a:ln>
        </p:spPr>
      </p:pic>
      <p:pic>
        <p:nvPicPr>
          <p:cNvPr id="213" name="Google Shape;213;p28"/>
          <p:cNvPicPr preferRelativeResize="0"/>
          <p:nvPr/>
        </p:nvPicPr>
        <p:blipFill>
          <a:blip r:embed="rId4">
            <a:alphaModFix/>
          </a:blip>
          <a:stretch>
            <a:fillRect/>
          </a:stretch>
        </p:blipFill>
        <p:spPr>
          <a:xfrm>
            <a:off x="4464000" y="3073350"/>
            <a:ext cx="3381950" cy="1690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17" name="Shape 217"/>
        <p:cNvGrpSpPr/>
        <p:nvPr/>
      </p:nvGrpSpPr>
      <p:grpSpPr>
        <a:xfrm>
          <a:off x="0" y="0"/>
          <a:ext cx="0" cy="0"/>
          <a:chOff x="0" y="0"/>
          <a:chExt cx="0" cy="0"/>
        </a:xfrm>
      </p:grpSpPr>
      <p:sp>
        <p:nvSpPr>
          <p:cNvPr id="218" name="Google Shape;218;p29"/>
          <p:cNvSpPr txBox="1"/>
          <p:nvPr>
            <p:ph type="title"/>
          </p:nvPr>
        </p:nvSpPr>
        <p:spPr>
          <a:xfrm>
            <a:off x="311700" y="0"/>
            <a:ext cx="8520600" cy="62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 </a:t>
            </a:r>
            <a:r>
              <a:rPr lang="en" sz="2300">
                <a:solidFill>
                  <a:srgbClr val="202124"/>
                </a:solidFill>
                <a:latin typeface="Arial"/>
                <a:ea typeface="Arial"/>
                <a:cs typeface="Arial"/>
                <a:sym typeface="Arial"/>
              </a:rPr>
              <a:t>2023 Global Ecological Report</a:t>
            </a:r>
            <a:endParaRPr/>
          </a:p>
        </p:txBody>
      </p:sp>
      <p:sp>
        <p:nvSpPr>
          <p:cNvPr id="219" name="Google Shape;219;p29"/>
          <p:cNvSpPr txBox="1"/>
          <p:nvPr/>
        </p:nvSpPr>
        <p:spPr>
          <a:xfrm>
            <a:off x="30600" y="900500"/>
            <a:ext cx="9082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220" name="Google Shape;220;p29"/>
          <p:cNvSpPr txBox="1"/>
          <p:nvPr/>
        </p:nvSpPr>
        <p:spPr>
          <a:xfrm>
            <a:off x="30600" y="3024500"/>
            <a:ext cx="9082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a:p>
          <a:p>
            <a:pPr indent="0" lvl="0" marL="0" rtl="0" algn="l">
              <a:spcBef>
                <a:spcPts val="0"/>
              </a:spcBef>
              <a:spcAft>
                <a:spcPts val="0"/>
              </a:spcAft>
              <a:buNone/>
            </a:pPr>
            <a:r>
              <a:t/>
            </a:r>
            <a:endParaRPr/>
          </a:p>
        </p:txBody>
      </p:sp>
      <p:sp>
        <p:nvSpPr>
          <p:cNvPr id="221" name="Google Shape;221;p2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
        <p:nvSpPr>
          <p:cNvPr id="222" name="Google Shape;222;p29"/>
          <p:cNvSpPr txBox="1"/>
          <p:nvPr/>
        </p:nvSpPr>
        <p:spPr>
          <a:xfrm>
            <a:off x="271925" y="1351925"/>
            <a:ext cx="8173800" cy="3636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300">
                <a:solidFill>
                  <a:schemeClr val="accent1"/>
                </a:solidFill>
                <a:latin typeface="Lato"/>
                <a:ea typeface="Lato"/>
                <a:cs typeface="Lato"/>
                <a:sym typeface="Lato"/>
              </a:rPr>
              <a:t>Where have we been and where are we going </a:t>
            </a:r>
            <a:endParaRPr sz="1300">
              <a:solidFill>
                <a:schemeClr val="accent1"/>
              </a:solidFill>
              <a:latin typeface="Lato"/>
              <a:ea typeface="Lato"/>
              <a:cs typeface="Lato"/>
              <a:sym typeface="Lato"/>
            </a:endParaRPr>
          </a:p>
          <a:p>
            <a:pPr indent="0" lvl="0" marL="0" rtl="0" algn="l">
              <a:lnSpc>
                <a:spcPct val="115000"/>
              </a:lnSpc>
              <a:spcBef>
                <a:spcPts val="1200"/>
              </a:spcBef>
              <a:spcAft>
                <a:spcPts val="1200"/>
              </a:spcAft>
              <a:buNone/>
            </a:pPr>
            <a:r>
              <a:rPr lang="en" sz="1300">
                <a:solidFill>
                  <a:schemeClr val="accent1"/>
                </a:solidFill>
                <a:latin typeface="Lato"/>
                <a:ea typeface="Lato"/>
                <a:cs typeface="Lato"/>
                <a:sym typeface="Lato"/>
              </a:rPr>
              <a:t>The Ecological Footprint of Consumption quantifies the ecological resources needed by a given population to generate the natural resources it uses (such as wood and other forest products, livestock and fish products, space for urban infrastructure, and plant-based food and fiber products) and to absorb waste, particularly carbon emissions. The six categories of productive surface areas that are tracked by the footprint are: forest area, farmland, grazing land, fishing grounds, built-up (or urban) land, and carbon demand on land.The productivity of a country's ecological resources, such as its built-up land, grazing land, forests, fishing grounds, and agriculture, is measured by its biocapacity. These places have the capacity to absorb a large portion of the garbage we produce, particularly our carbon emissions, especially if it is left unharvested.</a:t>
            </a:r>
            <a:endParaRPr sz="1600">
              <a:solidFill>
                <a:schemeClr val="accen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91" name="Shape 91"/>
        <p:cNvGrpSpPr/>
        <p:nvPr/>
      </p:nvGrpSpPr>
      <p:grpSpPr>
        <a:xfrm>
          <a:off x="0" y="0"/>
          <a:ext cx="0" cy="0"/>
          <a:chOff x="0" y="0"/>
          <a:chExt cx="0" cy="0"/>
        </a:xfrm>
      </p:grpSpPr>
      <p:sp>
        <p:nvSpPr>
          <p:cNvPr id="92" name="Google Shape;92;p14"/>
          <p:cNvSpPr txBox="1"/>
          <p:nvPr>
            <p:ph type="title"/>
          </p:nvPr>
        </p:nvSpPr>
        <p:spPr>
          <a:xfrm>
            <a:off x="671750" y="543325"/>
            <a:ext cx="76884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G</a:t>
            </a:r>
            <a:r>
              <a:rPr lang="en"/>
              <a:t>eneral Overview &amp; Outline</a:t>
            </a:r>
            <a:endParaRPr/>
          </a:p>
        </p:txBody>
      </p:sp>
      <p:sp>
        <p:nvSpPr>
          <p:cNvPr id="93" name="Google Shape;93;p14"/>
          <p:cNvSpPr/>
          <p:nvPr/>
        </p:nvSpPr>
        <p:spPr>
          <a:xfrm>
            <a:off x="582325" y="1123750"/>
            <a:ext cx="2319300" cy="607800"/>
          </a:xfrm>
          <a:prstGeom prst="homePlate">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94" name="Google Shape;94;p14"/>
          <p:cNvSpPr txBox="1"/>
          <p:nvPr>
            <p:ph idx="4294967295" type="body"/>
          </p:nvPr>
        </p:nvSpPr>
        <p:spPr>
          <a:xfrm>
            <a:off x="546425" y="1270451"/>
            <a:ext cx="2257200" cy="314400"/>
          </a:xfrm>
          <a:prstGeom prst="rect">
            <a:avLst/>
          </a:prstGeom>
        </p:spPr>
        <p:txBody>
          <a:bodyPr anchorCtr="0" anchor="ctr" bIns="91425" lIns="91425" spcFirstLastPara="1" rIns="91425" wrap="square" tIns="91425">
            <a:normAutofit fontScale="62500" lnSpcReduction="10000"/>
          </a:bodyPr>
          <a:lstStyle/>
          <a:p>
            <a:pPr indent="0" lvl="0" marL="0" rtl="0" algn="l">
              <a:lnSpc>
                <a:spcPct val="100000"/>
              </a:lnSpc>
              <a:spcBef>
                <a:spcPts val="0"/>
              </a:spcBef>
              <a:spcAft>
                <a:spcPts val="0"/>
              </a:spcAft>
              <a:buNone/>
            </a:pPr>
            <a:r>
              <a:rPr lang="en" sz="1500">
                <a:solidFill>
                  <a:schemeClr val="lt1"/>
                </a:solidFill>
              </a:rPr>
              <a:t>1. Global Earth Surface Temperature</a:t>
            </a:r>
            <a:r>
              <a:rPr lang="en" sz="1500">
                <a:solidFill>
                  <a:schemeClr val="lt1"/>
                </a:solidFill>
              </a:rPr>
              <a:t> </a:t>
            </a:r>
            <a:endParaRPr sz="1500">
              <a:solidFill>
                <a:schemeClr val="lt1"/>
              </a:solidFill>
            </a:endParaRPr>
          </a:p>
        </p:txBody>
      </p:sp>
      <p:sp>
        <p:nvSpPr>
          <p:cNvPr id="95" name="Google Shape;95;p14"/>
          <p:cNvSpPr/>
          <p:nvPr/>
        </p:nvSpPr>
        <p:spPr>
          <a:xfrm>
            <a:off x="3244838" y="1123750"/>
            <a:ext cx="2542200" cy="607800"/>
          </a:xfrm>
          <a:prstGeom prst="chevron">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96" name="Google Shape;96;p14"/>
          <p:cNvSpPr txBox="1"/>
          <p:nvPr>
            <p:ph idx="4294967295" type="body"/>
          </p:nvPr>
        </p:nvSpPr>
        <p:spPr>
          <a:xfrm>
            <a:off x="3536725" y="1270451"/>
            <a:ext cx="2257200" cy="314400"/>
          </a:xfrm>
          <a:prstGeom prst="rect">
            <a:avLst/>
          </a:prstGeom>
        </p:spPr>
        <p:txBody>
          <a:bodyPr anchorCtr="0" anchor="ctr" bIns="91425" lIns="91425" spcFirstLastPara="1" rIns="91425" wrap="square" tIns="91425">
            <a:normAutofit fontScale="62500" lnSpcReduction="20000"/>
          </a:bodyPr>
          <a:lstStyle/>
          <a:p>
            <a:pPr indent="0" lvl="0" marL="0" rtl="0" algn="l">
              <a:lnSpc>
                <a:spcPct val="100000"/>
              </a:lnSpc>
              <a:spcBef>
                <a:spcPts val="0"/>
              </a:spcBef>
              <a:spcAft>
                <a:spcPts val="0"/>
              </a:spcAft>
              <a:buNone/>
            </a:pPr>
            <a:r>
              <a:rPr lang="en" sz="1600">
                <a:solidFill>
                  <a:schemeClr val="lt1"/>
                </a:solidFill>
              </a:rPr>
              <a:t>2. </a:t>
            </a:r>
            <a:r>
              <a:rPr lang="en" sz="1600">
                <a:solidFill>
                  <a:schemeClr val="lt1"/>
                </a:solidFill>
              </a:rPr>
              <a:t>Air Quality</a:t>
            </a:r>
            <a:r>
              <a:rPr lang="en">
                <a:solidFill>
                  <a:schemeClr val="lt1"/>
                </a:solidFill>
              </a:rPr>
              <a:t> </a:t>
            </a:r>
            <a:endParaRPr>
              <a:solidFill>
                <a:schemeClr val="lt1"/>
              </a:solidFill>
            </a:endParaRPr>
          </a:p>
        </p:txBody>
      </p:sp>
      <p:sp>
        <p:nvSpPr>
          <p:cNvPr id="97" name="Google Shape;97;p14"/>
          <p:cNvSpPr/>
          <p:nvPr/>
        </p:nvSpPr>
        <p:spPr>
          <a:xfrm>
            <a:off x="6130275" y="1123750"/>
            <a:ext cx="2579100" cy="607800"/>
          </a:xfrm>
          <a:prstGeom prst="chevron">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98" name="Google Shape;98;p14"/>
          <p:cNvSpPr txBox="1"/>
          <p:nvPr>
            <p:ph idx="4294967295" type="body"/>
          </p:nvPr>
        </p:nvSpPr>
        <p:spPr>
          <a:xfrm>
            <a:off x="6429033" y="1270451"/>
            <a:ext cx="2257200" cy="314400"/>
          </a:xfrm>
          <a:prstGeom prst="rect">
            <a:avLst/>
          </a:prstGeom>
        </p:spPr>
        <p:txBody>
          <a:bodyPr anchorCtr="0" anchor="ctr" bIns="91425" lIns="91425" spcFirstLastPara="1" rIns="91425" wrap="square" tIns="91425">
            <a:normAutofit fontScale="62500" lnSpcReduction="20000"/>
          </a:bodyPr>
          <a:lstStyle/>
          <a:p>
            <a:pPr indent="0" lvl="0" marL="0" rtl="0" algn="l">
              <a:lnSpc>
                <a:spcPct val="100000"/>
              </a:lnSpc>
              <a:spcBef>
                <a:spcPts val="0"/>
              </a:spcBef>
              <a:spcAft>
                <a:spcPts val="0"/>
              </a:spcAft>
              <a:buNone/>
            </a:pPr>
            <a:r>
              <a:rPr lang="en" sz="1600">
                <a:solidFill>
                  <a:schemeClr val="lt1"/>
                </a:solidFill>
              </a:rPr>
              <a:t>3. </a:t>
            </a:r>
            <a:r>
              <a:rPr lang="en" sz="1600">
                <a:solidFill>
                  <a:schemeClr val="lt1"/>
                </a:solidFill>
              </a:rPr>
              <a:t>Prevalence</a:t>
            </a:r>
            <a:r>
              <a:rPr lang="en" sz="1600">
                <a:solidFill>
                  <a:schemeClr val="lt1"/>
                </a:solidFill>
              </a:rPr>
              <a:t> of Natural Disasters</a:t>
            </a:r>
            <a:endParaRPr sz="1600">
              <a:solidFill>
                <a:schemeClr val="lt1"/>
              </a:solidFill>
            </a:endParaRPr>
          </a:p>
        </p:txBody>
      </p:sp>
      <p:grpSp>
        <p:nvGrpSpPr>
          <p:cNvPr id="99" name="Google Shape;99;p14"/>
          <p:cNvGrpSpPr/>
          <p:nvPr/>
        </p:nvGrpSpPr>
        <p:grpSpPr>
          <a:xfrm>
            <a:off x="582339" y="1837508"/>
            <a:ext cx="8235776" cy="3110291"/>
            <a:chOff x="3320450" y="1304875"/>
            <a:chExt cx="2632500" cy="3416400"/>
          </a:xfrm>
        </p:grpSpPr>
        <p:sp>
          <p:nvSpPr>
            <p:cNvPr id="100" name="Google Shape;100;p14"/>
            <p:cNvSpPr txBox="1"/>
            <p:nvPr/>
          </p:nvSpPr>
          <p:spPr>
            <a:xfrm>
              <a:off x="3324050" y="1304875"/>
              <a:ext cx="2628900" cy="464100"/>
            </a:xfrm>
            <a:prstGeom prst="rect">
              <a:avLst/>
            </a:prstGeom>
            <a:solidFill>
              <a:schemeClr val="dk1"/>
            </a:solidFill>
            <a:ln>
              <a:noFill/>
            </a:ln>
            <a:effectLst>
              <a:outerShdw rotWithShape="0" algn="bl">
                <a:srgbClr val="000000"/>
              </a:outerShdw>
            </a:effectLst>
          </p:spPr>
          <p:txBody>
            <a:bodyPr anchorCtr="0" anchor="ctr" bIns="91425" lIns="5486400" spcFirstLastPara="1" rIns="91425" wrap="square" tIns="192000">
              <a:noAutofit/>
            </a:bodyPr>
            <a:lstStyle/>
            <a:p>
              <a:pPr indent="0" lvl="0" marL="0" rtl="0" algn="l">
                <a:spcBef>
                  <a:spcPts val="0"/>
                </a:spcBef>
                <a:spcAft>
                  <a:spcPts val="0"/>
                </a:spcAft>
                <a:buNone/>
              </a:pPr>
              <a:r>
                <a:t/>
              </a:r>
              <a:endParaRPr/>
            </a:p>
          </p:txBody>
        </p:sp>
        <p:sp>
          <p:nvSpPr>
            <p:cNvPr id="101" name="Google Shape;101;p14"/>
            <p:cNvSpPr/>
            <p:nvPr/>
          </p:nvSpPr>
          <p:spPr>
            <a:xfrm>
              <a:off x="3320450" y="1304875"/>
              <a:ext cx="2628900" cy="3416400"/>
            </a:xfrm>
            <a:prstGeom prst="rect">
              <a:avLst/>
            </a:prstGeom>
            <a:noFill/>
            <a:ln cap="flat" cmpd="sng" w="9525">
              <a:solidFill>
                <a:schemeClr val="dk1"/>
              </a:solidFill>
              <a:prstDash val="solid"/>
              <a:round/>
              <a:headEnd len="sm" w="sm" type="none"/>
              <a:tailEnd len="sm" w="sm" type="none"/>
            </a:ln>
            <a:effectLst>
              <a:outerShdw rotWithShape="0" algn="bl">
                <a:srgbClr val="000000"/>
              </a:outerShdw>
            </a:effectLst>
          </p:spPr>
          <p:txBody>
            <a:bodyPr anchorCtr="0" anchor="ctr" bIns="91425" lIns="5486400" spcFirstLastPara="1" rIns="91425" wrap="square" tIns="192000">
              <a:noAutofit/>
            </a:bodyPr>
            <a:lstStyle/>
            <a:p>
              <a:pPr indent="0" lvl="0" marL="914400" rtl="0" algn="l">
                <a:lnSpc>
                  <a:spcPct val="115000"/>
                </a:lnSpc>
                <a:spcBef>
                  <a:spcPts val="0"/>
                </a:spcBef>
                <a:spcAft>
                  <a:spcPts val="1600"/>
                </a:spcAft>
                <a:buNone/>
              </a:pPr>
              <a:r>
                <a:t/>
              </a:r>
              <a:endParaRPr>
                <a:solidFill>
                  <a:schemeClr val="dk2"/>
                </a:solidFill>
              </a:endParaRPr>
            </a:p>
          </p:txBody>
        </p:sp>
      </p:grpSp>
      <p:sp>
        <p:nvSpPr>
          <p:cNvPr id="102" name="Google Shape;102;p14"/>
          <p:cNvSpPr txBox="1"/>
          <p:nvPr/>
        </p:nvSpPr>
        <p:spPr>
          <a:xfrm>
            <a:off x="582325" y="1873163"/>
            <a:ext cx="8166000" cy="2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Roboto"/>
                <a:ea typeface="Roboto"/>
                <a:cs typeface="Roboto"/>
                <a:sym typeface="Roboto"/>
              </a:rPr>
              <a:t>Overview &amp; Outline</a:t>
            </a:r>
            <a:endParaRPr sz="1300">
              <a:solidFill>
                <a:schemeClr val="lt1"/>
              </a:solidFill>
              <a:latin typeface="Roboto"/>
              <a:ea typeface="Roboto"/>
              <a:cs typeface="Roboto"/>
              <a:sym typeface="Roboto"/>
            </a:endParaRPr>
          </a:p>
        </p:txBody>
      </p:sp>
      <p:sp>
        <p:nvSpPr>
          <p:cNvPr id="103" name="Google Shape;103;p14"/>
          <p:cNvSpPr txBox="1"/>
          <p:nvPr/>
        </p:nvSpPr>
        <p:spPr>
          <a:xfrm>
            <a:off x="601500" y="2253200"/>
            <a:ext cx="8197500" cy="2694600"/>
          </a:xfrm>
          <a:prstGeom prst="rec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800">
              <a:highlight>
                <a:srgbClr val="C9DAF8"/>
              </a:highlight>
              <a:latin typeface="Roboto"/>
              <a:ea typeface="Roboto"/>
              <a:cs typeface="Roboto"/>
              <a:sym typeface="Roboto"/>
            </a:endParaRPr>
          </a:p>
          <a:p>
            <a:pPr indent="-285750" lvl="0" marL="457200" rtl="0" algn="l">
              <a:lnSpc>
                <a:spcPct val="150000"/>
              </a:lnSpc>
              <a:spcBef>
                <a:spcPts val="0"/>
              </a:spcBef>
              <a:spcAft>
                <a:spcPts val="0"/>
              </a:spcAft>
              <a:buClr>
                <a:srgbClr val="6D9EEB"/>
              </a:buClr>
              <a:buSzPts val="900"/>
              <a:buFont typeface="Roboto"/>
              <a:buChar char="❖"/>
            </a:pPr>
            <a:r>
              <a:rPr b="1" lang="en" sz="800">
                <a:highlight>
                  <a:srgbClr val="C9DAF8"/>
                </a:highlight>
                <a:latin typeface="Roboto"/>
                <a:ea typeface="Roboto"/>
                <a:cs typeface="Roboto"/>
                <a:sym typeface="Roboto"/>
              </a:rPr>
              <a:t>Synopsis:</a:t>
            </a:r>
            <a:endParaRPr b="1" sz="800">
              <a:highlight>
                <a:srgbClr val="C9DAF8"/>
              </a:highlight>
              <a:latin typeface="Roboto"/>
              <a:ea typeface="Roboto"/>
              <a:cs typeface="Roboto"/>
              <a:sym typeface="Roboto"/>
            </a:endParaRPr>
          </a:p>
          <a:p>
            <a:pPr indent="0" lvl="0" marL="457200" rtl="0" algn="l">
              <a:lnSpc>
                <a:spcPct val="150000"/>
              </a:lnSpc>
              <a:spcBef>
                <a:spcPts val="0"/>
              </a:spcBef>
              <a:spcAft>
                <a:spcPts val="0"/>
              </a:spcAft>
              <a:buNone/>
            </a:pPr>
            <a:r>
              <a:rPr lang="en" sz="700">
                <a:highlight>
                  <a:srgbClr val="C9DAF8"/>
                </a:highlight>
                <a:latin typeface="Roboto"/>
                <a:ea typeface="Roboto"/>
                <a:cs typeface="Roboto"/>
                <a:sym typeface="Roboto"/>
              </a:rPr>
              <a:t>Brief overview of problem statement and summary of evidence supporting climate change</a:t>
            </a:r>
            <a:endParaRPr sz="700">
              <a:highlight>
                <a:srgbClr val="C9DAF8"/>
              </a:highlight>
              <a:latin typeface="Roboto"/>
              <a:ea typeface="Roboto"/>
              <a:cs typeface="Roboto"/>
              <a:sym typeface="Roboto"/>
            </a:endParaRPr>
          </a:p>
          <a:p>
            <a:pPr indent="0" lvl="0" marL="457200" rtl="0" algn="l">
              <a:lnSpc>
                <a:spcPct val="150000"/>
              </a:lnSpc>
              <a:spcBef>
                <a:spcPts val="0"/>
              </a:spcBef>
              <a:spcAft>
                <a:spcPts val="0"/>
              </a:spcAft>
              <a:buNone/>
            </a:pPr>
            <a:r>
              <a:t/>
            </a:r>
            <a:endParaRPr sz="700">
              <a:highlight>
                <a:srgbClr val="C9DAF8"/>
              </a:highlight>
              <a:latin typeface="Roboto"/>
              <a:ea typeface="Roboto"/>
              <a:cs typeface="Roboto"/>
              <a:sym typeface="Roboto"/>
            </a:endParaRPr>
          </a:p>
          <a:p>
            <a:pPr indent="-279400" lvl="0" marL="457200" rtl="0" algn="l">
              <a:lnSpc>
                <a:spcPct val="150000"/>
              </a:lnSpc>
              <a:spcBef>
                <a:spcPts val="0"/>
              </a:spcBef>
              <a:spcAft>
                <a:spcPts val="0"/>
              </a:spcAft>
              <a:buClr>
                <a:srgbClr val="6D9EEB"/>
              </a:buClr>
              <a:buSzPts val="800"/>
              <a:buFont typeface="Roboto"/>
              <a:buChar char="❖"/>
            </a:pPr>
            <a:r>
              <a:rPr b="1" lang="en" sz="800">
                <a:highlight>
                  <a:srgbClr val="C9DAF8"/>
                </a:highlight>
                <a:latin typeface="Roboto"/>
                <a:ea typeface="Roboto"/>
                <a:cs typeface="Roboto"/>
                <a:sym typeface="Roboto"/>
              </a:rPr>
              <a:t>Coding:</a:t>
            </a:r>
            <a:endParaRPr b="1" sz="800">
              <a:highlight>
                <a:srgbClr val="C9DAF8"/>
              </a:highlight>
              <a:latin typeface="Roboto"/>
              <a:ea typeface="Roboto"/>
              <a:cs typeface="Roboto"/>
              <a:sym typeface="Roboto"/>
            </a:endParaRPr>
          </a:p>
          <a:p>
            <a:pPr indent="0" lvl="0" marL="457200" rtl="0" algn="l">
              <a:lnSpc>
                <a:spcPct val="150000"/>
              </a:lnSpc>
              <a:spcBef>
                <a:spcPts val="0"/>
              </a:spcBef>
              <a:spcAft>
                <a:spcPts val="0"/>
              </a:spcAft>
              <a:buNone/>
            </a:pPr>
            <a:r>
              <a:rPr lang="en" sz="700">
                <a:highlight>
                  <a:srgbClr val="C9DAF8"/>
                </a:highlight>
                <a:latin typeface="Roboto"/>
                <a:ea typeface="Roboto"/>
                <a:cs typeface="Roboto"/>
                <a:sym typeface="Roboto"/>
              </a:rPr>
              <a:t>Demonstrate the process behind creating visuals for each topic using code</a:t>
            </a:r>
            <a:endParaRPr b="1" sz="700">
              <a:highlight>
                <a:srgbClr val="C9DAF8"/>
              </a:highlight>
              <a:latin typeface="Roboto"/>
              <a:ea typeface="Roboto"/>
              <a:cs typeface="Roboto"/>
              <a:sym typeface="Roboto"/>
            </a:endParaRPr>
          </a:p>
          <a:p>
            <a:pPr indent="0" lvl="0" marL="914400" rtl="0" algn="l">
              <a:lnSpc>
                <a:spcPct val="150000"/>
              </a:lnSpc>
              <a:spcBef>
                <a:spcPts val="0"/>
              </a:spcBef>
              <a:spcAft>
                <a:spcPts val="0"/>
              </a:spcAft>
              <a:buNone/>
            </a:pPr>
            <a:r>
              <a:t/>
            </a:r>
            <a:endParaRPr b="1" sz="800">
              <a:highlight>
                <a:srgbClr val="C9DAF8"/>
              </a:highlight>
              <a:latin typeface="Roboto"/>
              <a:ea typeface="Roboto"/>
              <a:cs typeface="Roboto"/>
              <a:sym typeface="Roboto"/>
            </a:endParaRPr>
          </a:p>
          <a:p>
            <a:pPr indent="-279400" lvl="0" marL="457200" rtl="0" algn="l">
              <a:lnSpc>
                <a:spcPct val="150000"/>
              </a:lnSpc>
              <a:spcBef>
                <a:spcPts val="0"/>
              </a:spcBef>
              <a:spcAft>
                <a:spcPts val="0"/>
              </a:spcAft>
              <a:buClr>
                <a:srgbClr val="6D9EEB"/>
              </a:buClr>
              <a:buSzPts val="800"/>
              <a:buFont typeface="Roboto"/>
              <a:buChar char="❖"/>
            </a:pPr>
            <a:r>
              <a:rPr b="1" lang="en" sz="800">
                <a:highlight>
                  <a:srgbClr val="C9DAF8"/>
                </a:highlight>
                <a:latin typeface="Roboto"/>
                <a:ea typeface="Roboto"/>
                <a:cs typeface="Roboto"/>
                <a:sym typeface="Roboto"/>
              </a:rPr>
              <a:t>Global Earth Surface Temperature</a:t>
            </a:r>
            <a:endParaRPr b="1" sz="800">
              <a:highlight>
                <a:srgbClr val="C9DAF8"/>
              </a:highlight>
              <a:latin typeface="Roboto"/>
              <a:ea typeface="Roboto"/>
              <a:cs typeface="Roboto"/>
              <a:sym typeface="Roboto"/>
            </a:endParaRPr>
          </a:p>
          <a:p>
            <a:pPr indent="0" lvl="0" marL="0" rtl="0" algn="l">
              <a:lnSpc>
                <a:spcPct val="150000"/>
              </a:lnSpc>
              <a:spcBef>
                <a:spcPts val="0"/>
              </a:spcBef>
              <a:spcAft>
                <a:spcPts val="0"/>
              </a:spcAft>
              <a:buNone/>
            </a:pPr>
            <a:r>
              <a:t/>
            </a:r>
            <a:endParaRPr b="1" sz="800">
              <a:highlight>
                <a:srgbClr val="C9DAF8"/>
              </a:highlight>
              <a:latin typeface="Roboto"/>
              <a:ea typeface="Roboto"/>
              <a:cs typeface="Roboto"/>
              <a:sym typeface="Roboto"/>
            </a:endParaRPr>
          </a:p>
          <a:p>
            <a:pPr indent="-279400" lvl="0" marL="457200" rtl="0" algn="l">
              <a:lnSpc>
                <a:spcPct val="150000"/>
              </a:lnSpc>
              <a:spcBef>
                <a:spcPts val="0"/>
              </a:spcBef>
              <a:spcAft>
                <a:spcPts val="0"/>
              </a:spcAft>
              <a:buClr>
                <a:srgbClr val="6D9EEB"/>
              </a:buClr>
              <a:buSzPts val="800"/>
              <a:buFont typeface="Roboto"/>
              <a:buChar char="❖"/>
            </a:pPr>
            <a:r>
              <a:rPr b="1" lang="en" sz="800">
                <a:highlight>
                  <a:srgbClr val="C9DAF8"/>
                </a:highlight>
                <a:latin typeface="Roboto"/>
                <a:ea typeface="Roboto"/>
                <a:cs typeface="Roboto"/>
                <a:sym typeface="Roboto"/>
              </a:rPr>
              <a:t>Improving Air Quality Index (AQI)</a:t>
            </a:r>
            <a:endParaRPr b="1" sz="700">
              <a:highlight>
                <a:srgbClr val="C9DAF8"/>
              </a:highlight>
              <a:latin typeface="Roboto"/>
              <a:ea typeface="Roboto"/>
              <a:cs typeface="Roboto"/>
              <a:sym typeface="Roboto"/>
            </a:endParaRPr>
          </a:p>
          <a:p>
            <a:pPr indent="0" lvl="0" marL="0" rtl="0" algn="l">
              <a:lnSpc>
                <a:spcPct val="150000"/>
              </a:lnSpc>
              <a:spcBef>
                <a:spcPts val="0"/>
              </a:spcBef>
              <a:spcAft>
                <a:spcPts val="0"/>
              </a:spcAft>
              <a:buNone/>
            </a:pPr>
            <a:r>
              <a:t/>
            </a:r>
            <a:endParaRPr b="1" sz="700">
              <a:highlight>
                <a:srgbClr val="C9DAF8"/>
              </a:highlight>
              <a:latin typeface="Roboto"/>
              <a:ea typeface="Roboto"/>
              <a:cs typeface="Roboto"/>
              <a:sym typeface="Roboto"/>
            </a:endParaRPr>
          </a:p>
          <a:p>
            <a:pPr indent="-279400" lvl="0" marL="457200" rtl="0" algn="l">
              <a:lnSpc>
                <a:spcPct val="150000"/>
              </a:lnSpc>
              <a:spcBef>
                <a:spcPts val="0"/>
              </a:spcBef>
              <a:spcAft>
                <a:spcPts val="0"/>
              </a:spcAft>
              <a:buClr>
                <a:srgbClr val="6D9EEB"/>
              </a:buClr>
              <a:buSzPts val="800"/>
              <a:buFont typeface="Roboto"/>
              <a:buChar char="❖"/>
            </a:pPr>
            <a:r>
              <a:rPr b="1" lang="en" sz="800">
                <a:highlight>
                  <a:srgbClr val="C9DAF8"/>
                </a:highlight>
                <a:latin typeface="Roboto"/>
                <a:ea typeface="Roboto"/>
                <a:cs typeface="Roboto"/>
                <a:sym typeface="Roboto"/>
              </a:rPr>
              <a:t>Increased Frequency and Occurrence of Natural Disasters:</a:t>
            </a:r>
            <a:endParaRPr b="1" sz="700">
              <a:highlight>
                <a:srgbClr val="C9DAF8"/>
              </a:highlight>
              <a:latin typeface="Roboto"/>
              <a:ea typeface="Roboto"/>
              <a:cs typeface="Roboto"/>
              <a:sym typeface="Roboto"/>
            </a:endParaRPr>
          </a:p>
          <a:p>
            <a:pPr indent="0" lvl="0" marL="0" rtl="0" algn="l">
              <a:lnSpc>
                <a:spcPct val="150000"/>
              </a:lnSpc>
              <a:spcBef>
                <a:spcPts val="0"/>
              </a:spcBef>
              <a:spcAft>
                <a:spcPts val="0"/>
              </a:spcAft>
              <a:buNone/>
            </a:pPr>
            <a:r>
              <a:t/>
            </a:r>
            <a:endParaRPr b="1" sz="700">
              <a:highlight>
                <a:srgbClr val="C9DAF8"/>
              </a:highlight>
              <a:latin typeface="Roboto"/>
              <a:ea typeface="Roboto"/>
              <a:cs typeface="Roboto"/>
              <a:sym typeface="Roboto"/>
            </a:endParaRPr>
          </a:p>
          <a:p>
            <a:pPr indent="-279400" lvl="0" marL="457200" rtl="0" algn="l">
              <a:lnSpc>
                <a:spcPct val="150000"/>
              </a:lnSpc>
              <a:spcBef>
                <a:spcPts val="0"/>
              </a:spcBef>
              <a:spcAft>
                <a:spcPts val="0"/>
              </a:spcAft>
              <a:buClr>
                <a:srgbClr val="6D9EEB"/>
              </a:buClr>
              <a:buSzPts val="800"/>
              <a:buFont typeface="Roboto"/>
              <a:buChar char="❖"/>
            </a:pPr>
            <a:r>
              <a:rPr b="1" lang="en" sz="800">
                <a:highlight>
                  <a:srgbClr val="C9DAF8"/>
                </a:highlight>
                <a:latin typeface="Roboto"/>
                <a:ea typeface="Roboto"/>
                <a:cs typeface="Roboto"/>
                <a:sym typeface="Roboto"/>
              </a:rPr>
              <a:t>Conclusion:</a:t>
            </a:r>
            <a:endParaRPr b="1" sz="700">
              <a:highlight>
                <a:srgbClr val="C9DAF8"/>
              </a:highlight>
              <a:latin typeface="Roboto"/>
              <a:ea typeface="Roboto"/>
              <a:cs typeface="Roboto"/>
              <a:sym typeface="Roboto"/>
            </a:endParaRPr>
          </a:p>
          <a:p>
            <a:pPr indent="0" lvl="0" marL="457200" rtl="0" algn="l">
              <a:lnSpc>
                <a:spcPct val="150000"/>
              </a:lnSpc>
              <a:spcBef>
                <a:spcPts val="0"/>
              </a:spcBef>
              <a:spcAft>
                <a:spcPts val="0"/>
              </a:spcAft>
              <a:buNone/>
            </a:pPr>
            <a:r>
              <a:rPr lang="en" sz="700">
                <a:highlight>
                  <a:srgbClr val="C9DAF8"/>
                </a:highlight>
                <a:latin typeface="Roboto"/>
                <a:ea typeface="Roboto"/>
                <a:cs typeface="Roboto"/>
                <a:sym typeface="Roboto"/>
              </a:rPr>
              <a:t>Closing statement</a:t>
            </a:r>
            <a:endParaRPr sz="700">
              <a:highlight>
                <a:srgbClr val="C9DAF8"/>
              </a:highlight>
              <a:latin typeface="Roboto"/>
              <a:ea typeface="Roboto"/>
              <a:cs typeface="Roboto"/>
              <a:sym typeface="Roboto"/>
            </a:endParaRPr>
          </a:p>
          <a:p>
            <a:pPr indent="0" lvl="0" marL="0" rtl="0" algn="l">
              <a:spcBef>
                <a:spcPts val="0"/>
              </a:spcBef>
              <a:spcAft>
                <a:spcPts val="0"/>
              </a:spcAft>
              <a:buNone/>
            </a:pPr>
            <a:r>
              <a:t/>
            </a:r>
            <a:endParaRPr b="1" sz="1100">
              <a:solidFill>
                <a:schemeClr val="dk2"/>
              </a:solidFill>
              <a:latin typeface="Roboto"/>
              <a:ea typeface="Roboto"/>
              <a:cs typeface="Roboto"/>
              <a:sym typeface="Roboto"/>
            </a:endParaRPr>
          </a:p>
        </p:txBody>
      </p:sp>
      <p:sp>
        <p:nvSpPr>
          <p:cNvPr id="104" name="Google Shape;104;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8" name="Shape 108"/>
        <p:cNvGrpSpPr/>
        <p:nvPr/>
      </p:nvGrpSpPr>
      <p:grpSpPr>
        <a:xfrm>
          <a:off x="0" y="0"/>
          <a:ext cx="0" cy="0"/>
          <a:chOff x="0" y="0"/>
          <a:chExt cx="0" cy="0"/>
        </a:xfrm>
      </p:grpSpPr>
      <p:sp>
        <p:nvSpPr>
          <p:cNvPr id="109" name="Google Shape;109;p15"/>
          <p:cNvSpPr txBox="1"/>
          <p:nvPr>
            <p:ph type="title"/>
          </p:nvPr>
        </p:nvSpPr>
        <p:spPr>
          <a:xfrm>
            <a:off x="246375" y="402225"/>
            <a:ext cx="8520600" cy="607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                                             Synopsis</a:t>
            </a:r>
            <a:endParaRPr/>
          </a:p>
        </p:txBody>
      </p:sp>
      <p:grpSp>
        <p:nvGrpSpPr>
          <p:cNvPr id="110" name="Google Shape;110;p15"/>
          <p:cNvGrpSpPr/>
          <p:nvPr/>
        </p:nvGrpSpPr>
        <p:grpSpPr>
          <a:xfrm>
            <a:off x="4638450" y="1304867"/>
            <a:ext cx="4187352" cy="2626528"/>
            <a:chOff x="431925" y="1304875"/>
            <a:chExt cx="2628925" cy="3416400"/>
          </a:xfrm>
        </p:grpSpPr>
        <p:sp>
          <p:nvSpPr>
            <p:cNvPr id="111" name="Google Shape;111;p15"/>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5"/>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5"/>
          <p:cNvSpPr txBox="1"/>
          <p:nvPr>
            <p:ph idx="4294967295" type="body"/>
          </p:nvPr>
        </p:nvSpPr>
        <p:spPr>
          <a:xfrm>
            <a:off x="5484875" y="1304875"/>
            <a:ext cx="2494500" cy="71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lt1"/>
                </a:solidFill>
              </a:rPr>
              <a:t>Problem Statement</a:t>
            </a:r>
            <a:r>
              <a:rPr lang="en">
                <a:solidFill>
                  <a:schemeClr val="lt1"/>
                </a:solidFill>
              </a:rPr>
              <a:t> </a:t>
            </a:r>
            <a:endParaRPr>
              <a:solidFill>
                <a:schemeClr val="lt1"/>
              </a:solidFill>
            </a:endParaRPr>
          </a:p>
        </p:txBody>
      </p:sp>
      <p:sp>
        <p:nvSpPr>
          <p:cNvPr id="114" name="Google Shape;114;p15"/>
          <p:cNvSpPr txBox="1"/>
          <p:nvPr>
            <p:ph idx="4294967295" type="body"/>
          </p:nvPr>
        </p:nvSpPr>
        <p:spPr>
          <a:xfrm>
            <a:off x="4692850" y="1766275"/>
            <a:ext cx="3990600" cy="2165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solidFill>
                  <a:schemeClr val="lt1"/>
                </a:solidFill>
                <a:highlight>
                  <a:schemeClr val="dk1"/>
                </a:highlight>
                <a:latin typeface="Arial"/>
                <a:ea typeface="Arial"/>
                <a:cs typeface="Arial"/>
                <a:sym typeface="Arial"/>
              </a:rPr>
              <a:t>The impacts of global warming are becoming more apparent and significantly </a:t>
            </a:r>
            <a:r>
              <a:rPr lang="en" sz="1400">
                <a:solidFill>
                  <a:schemeClr val="lt1"/>
                </a:solidFill>
                <a:highlight>
                  <a:schemeClr val="dk1"/>
                </a:highlight>
                <a:latin typeface="Arial"/>
                <a:ea typeface="Arial"/>
                <a:cs typeface="Arial"/>
                <a:sym typeface="Arial"/>
              </a:rPr>
              <a:t>deteriorating</a:t>
            </a:r>
            <a:r>
              <a:rPr lang="en" sz="1400">
                <a:solidFill>
                  <a:schemeClr val="lt1"/>
                </a:solidFill>
                <a:highlight>
                  <a:schemeClr val="dk1"/>
                </a:highlight>
                <a:latin typeface="Arial"/>
                <a:ea typeface="Arial"/>
                <a:cs typeface="Arial"/>
                <a:sym typeface="Arial"/>
              </a:rPr>
              <a:t>. Over the past 40-50 years, there has been a clear link between rising temperatures and greenhouse gas emissions, alongside a surge in extreme weather events, rising sea levels, and the melting of ice caps, all indicative of climate change.</a:t>
            </a:r>
            <a:endParaRPr sz="1600">
              <a:solidFill>
                <a:schemeClr val="lt1"/>
              </a:solidFill>
              <a:highlight>
                <a:schemeClr val="dk1"/>
              </a:highlight>
            </a:endParaRPr>
          </a:p>
        </p:txBody>
      </p:sp>
      <p:sp>
        <p:nvSpPr>
          <p:cNvPr id="115" name="Google Shape;115;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19" name="Shape 119"/>
        <p:cNvGrpSpPr/>
        <p:nvPr/>
      </p:nvGrpSpPr>
      <p:grpSpPr>
        <a:xfrm>
          <a:off x="0" y="0"/>
          <a:ext cx="0" cy="0"/>
          <a:chOff x="0" y="0"/>
          <a:chExt cx="0" cy="0"/>
        </a:xfrm>
      </p:grpSpPr>
      <p:sp>
        <p:nvSpPr>
          <p:cNvPr id="120" name="Google Shape;120;p16"/>
          <p:cNvSpPr txBox="1"/>
          <p:nvPr>
            <p:ph type="title"/>
          </p:nvPr>
        </p:nvSpPr>
        <p:spPr>
          <a:xfrm>
            <a:off x="311700" y="365100"/>
            <a:ext cx="2808000" cy="755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300"/>
              <a:t>Evidence of Climate Change (Part 1)</a:t>
            </a:r>
            <a:endParaRPr sz="2300"/>
          </a:p>
        </p:txBody>
      </p:sp>
      <p:sp>
        <p:nvSpPr>
          <p:cNvPr id="121" name="Google Shape;121;p16"/>
          <p:cNvSpPr txBox="1"/>
          <p:nvPr/>
        </p:nvSpPr>
        <p:spPr>
          <a:xfrm>
            <a:off x="311700" y="1158975"/>
            <a:ext cx="3549900" cy="395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rPr>
              <a:t>1. </a:t>
            </a:r>
            <a:r>
              <a:rPr b="1" lang="en" sz="1100">
                <a:solidFill>
                  <a:schemeClr val="dk1"/>
                </a:solidFill>
              </a:rPr>
              <a:t>Melting Glaciers and Sea-Level Rise: </a:t>
            </a:r>
            <a:endParaRPr b="1" sz="1100">
              <a:solidFill>
                <a:schemeClr val="dk1"/>
              </a:solidFill>
            </a:endParaRPr>
          </a:p>
          <a:p>
            <a:pPr indent="0" lvl="0" marL="0" rtl="0" algn="l">
              <a:spcBef>
                <a:spcPts val="1000"/>
              </a:spcBef>
              <a:spcAft>
                <a:spcPts val="0"/>
              </a:spcAft>
              <a:buNone/>
            </a:pPr>
            <a:r>
              <a:rPr lang="en" sz="1000">
                <a:solidFill>
                  <a:schemeClr val="dk2"/>
                </a:solidFill>
              </a:rPr>
              <a:t>Glaciers are retreating at an alarming rate worldwide, and sea levels have risen by about 20 cm in the last century.</a:t>
            </a:r>
            <a:endParaRPr b="1" sz="1100">
              <a:solidFill>
                <a:schemeClr val="dk2"/>
              </a:solidFill>
            </a:endParaRPr>
          </a:p>
          <a:p>
            <a:pPr indent="0" lvl="0" marL="0" rtl="0" algn="l">
              <a:spcBef>
                <a:spcPts val="1000"/>
              </a:spcBef>
              <a:spcAft>
                <a:spcPts val="0"/>
              </a:spcAft>
              <a:buNone/>
            </a:pPr>
            <a:r>
              <a:rPr b="1" lang="en" sz="1100">
                <a:solidFill>
                  <a:schemeClr val="dk1"/>
                </a:solidFill>
              </a:rPr>
              <a:t>2. Extreme Weather Events:</a:t>
            </a:r>
            <a:r>
              <a:rPr b="1" lang="en" sz="1100">
                <a:solidFill>
                  <a:schemeClr val="dk2"/>
                </a:solidFill>
              </a:rPr>
              <a:t> </a:t>
            </a:r>
            <a:endParaRPr b="1" sz="1100">
              <a:solidFill>
                <a:schemeClr val="dk2"/>
              </a:solidFill>
            </a:endParaRPr>
          </a:p>
          <a:p>
            <a:pPr indent="0" lvl="0" marL="0" rtl="0" algn="l">
              <a:spcBef>
                <a:spcPts val="1000"/>
              </a:spcBef>
              <a:spcAft>
                <a:spcPts val="0"/>
              </a:spcAft>
              <a:buNone/>
            </a:pPr>
            <a:r>
              <a:rPr lang="en" sz="1000">
                <a:solidFill>
                  <a:schemeClr val="dk2"/>
                </a:solidFill>
              </a:rPr>
              <a:t>There has been an noticeable increase in the frequency and severity of extreme weather events. These include heatwaves, droughts, and heavy rainfall.</a:t>
            </a:r>
            <a:endParaRPr sz="1100">
              <a:solidFill>
                <a:schemeClr val="dk2"/>
              </a:solidFill>
            </a:endParaRPr>
          </a:p>
          <a:p>
            <a:pPr indent="0" lvl="0" marL="0" rtl="0" algn="l">
              <a:spcBef>
                <a:spcPts val="1000"/>
              </a:spcBef>
              <a:spcAft>
                <a:spcPts val="0"/>
              </a:spcAft>
              <a:buNone/>
            </a:pPr>
            <a:r>
              <a:rPr b="1" lang="en" sz="1100">
                <a:solidFill>
                  <a:schemeClr val="dk1"/>
                </a:solidFill>
              </a:rPr>
              <a:t>3. Shift in Seasons: </a:t>
            </a:r>
            <a:endParaRPr b="1" sz="1100">
              <a:solidFill>
                <a:schemeClr val="dk1"/>
              </a:solidFill>
            </a:endParaRPr>
          </a:p>
          <a:p>
            <a:pPr indent="0" lvl="0" marL="0" rtl="0" algn="l">
              <a:spcBef>
                <a:spcPts val="1000"/>
              </a:spcBef>
              <a:spcAft>
                <a:spcPts val="0"/>
              </a:spcAft>
              <a:buNone/>
            </a:pPr>
            <a:r>
              <a:rPr lang="en" sz="1000">
                <a:solidFill>
                  <a:schemeClr val="dk2"/>
                </a:solidFill>
              </a:rPr>
              <a:t>Climate change is causing a shift</a:t>
            </a:r>
            <a:r>
              <a:rPr lang="en" sz="1000">
                <a:solidFill>
                  <a:schemeClr val="dk2"/>
                </a:solidFill>
              </a:rPr>
              <a:t> in the timing of seasonal events. Many regions are experiencing earlier springs and later autumns.</a:t>
            </a:r>
            <a:endParaRPr b="1" sz="1100">
              <a:solidFill>
                <a:schemeClr val="dk2"/>
              </a:solidFill>
            </a:endParaRPr>
          </a:p>
          <a:p>
            <a:pPr indent="0" lvl="0" marL="0" rtl="0" algn="l">
              <a:spcBef>
                <a:spcPts val="1000"/>
              </a:spcBef>
              <a:spcAft>
                <a:spcPts val="0"/>
              </a:spcAft>
              <a:buNone/>
            </a:pPr>
            <a:r>
              <a:rPr b="1" lang="en" sz="1100">
                <a:solidFill>
                  <a:schemeClr val="dk1"/>
                </a:solidFill>
              </a:rPr>
              <a:t>4. Increase in Greenhouse Gases: </a:t>
            </a:r>
            <a:endParaRPr b="1" sz="1100">
              <a:solidFill>
                <a:schemeClr val="dk1"/>
              </a:solidFill>
            </a:endParaRPr>
          </a:p>
          <a:p>
            <a:pPr indent="0" lvl="0" marL="0" rtl="0" algn="l">
              <a:spcBef>
                <a:spcPts val="1000"/>
              </a:spcBef>
              <a:spcAft>
                <a:spcPts val="0"/>
              </a:spcAft>
              <a:buNone/>
            </a:pPr>
            <a:r>
              <a:rPr lang="en" sz="1000">
                <a:solidFill>
                  <a:schemeClr val="dk2"/>
                </a:solidFill>
              </a:rPr>
              <a:t>The concentration of carbon dioxide (CO2) has increased by about 40% since the Industrial Revolution. </a:t>
            </a:r>
            <a:r>
              <a:rPr lang="en" sz="1000">
                <a:solidFill>
                  <a:schemeClr val="dk2"/>
                </a:solidFill>
              </a:rPr>
              <a:t>Primarily</a:t>
            </a:r>
            <a:r>
              <a:rPr lang="en" sz="1000">
                <a:solidFill>
                  <a:schemeClr val="dk2"/>
                </a:solidFill>
              </a:rPr>
              <a:t> due to human </a:t>
            </a:r>
            <a:r>
              <a:rPr lang="en" sz="1000">
                <a:solidFill>
                  <a:schemeClr val="dk2"/>
                </a:solidFill>
              </a:rPr>
              <a:t>activities</a:t>
            </a:r>
            <a:r>
              <a:rPr lang="en" sz="1000">
                <a:solidFill>
                  <a:schemeClr val="dk2"/>
                </a:solidFill>
              </a:rPr>
              <a:t> such as burning fossil fuels and changing land use.</a:t>
            </a:r>
            <a:endParaRPr sz="1000">
              <a:solidFill>
                <a:schemeClr val="dk2"/>
              </a:solidFill>
            </a:endParaRPr>
          </a:p>
          <a:p>
            <a:pPr indent="0" lvl="0" marL="0" rtl="0" algn="l">
              <a:spcBef>
                <a:spcPts val="1000"/>
              </a:spcBef>
              <a:spcAft>
                <a:spcPts val="0"/>
              </a:spcAft>
              <a:buNone/>
            </a:pPr>
            <a:r>
              <a:t/>
            </a:r>
            <a:endParaRPr/>
          </a:p>
        </p:txBody>
      </p:sp>
      <p:pic>
        <p:nvPicPr>
          <p:cNvPr id="122" name="Google Shape;122;p16"/>
          <p:cNvPicPr preferRelativeResize="0"/>
          <p:nvPr/>
        </p:nvPicPr>
        <p:blipFill rotWithShape="1">
          <a:blip r:embed="rId3">
            <a:alphaModFix/>
          </a:blip>
          <a:srcRect b="-13380" l="0" r="0" t="13380"/>
          <a:stretch/>
        </p:blipFill>
        <p:spPr>
          <a:xfrm>
            <a:off x="4572000" y="1541100"/>
            <a:ext cx="3549900" cy="2061301"/>
          </a:xfrm>
          <a:prstGeom prst="rect">
            <a:avLst/>
          </a:prstGeom>
          <a:noFill/>
          <a:ln>
            <a:noFill/>
          </a:ln>
        </p:spPr>
      </p:pic>
      <p:sp>
        <p:nvSpPr>
          <p:cNvPr id="123" name="Google Shape;123;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7"/>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Earth Surface Temperature</a:t>
            </a:r>
            <a:endParaRPr/>
          </a:p>
        </p:txBody>
      </p:sp>
      <p:sp>
        <p:nvSpPr>
          <p:cNvPr id="129" name="Google Shape;129;p17"/>
          <p:cNvSpPr txBox="1"/>
          <p:nvPr>
            <p:ph idx="1" type="subTitle"/>
          </p:nvPr>
        </p:nvSpPr>
        <p:spPr>
          <a:xfrm>
            <a:off x="724950" y="2571750"/>
            <a:ext cx="3300900" cy="1348800"/>
          </a:xfrm>
          <a:prstGeom prst="rect">
            <a:avLst/>
          </a:prstGeom>
          <a:noFill/>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050">
                <a:solidFill>
                  <a:schemeClr val="dk2"/>
                </a:solidFill>
                <a:latin typeface="Arial"/>
                <a:ea typeface="Arial"/>
                <a:cs typeface="Arial"/>
                <a:sym typeface="Arial"/>
              </a:rPr>
              <a:t>Earth's temperature has risen by an average of 0.11° Fahrenheit (0.06° Celsius) per decade since 1850, or about 2° F in total. The rate of warming since 1982 is more than three times as fast: 0.36° F (0.20° C) per decade. </a:t>
            </a:r>
            <a:r>
              <a:rPr lang="en" sz="1050">
                <a:solidFill>
                  <a:srgbClr val="3C4043"/>
                </a:solidFill>
                <a:latin typeface="Arial"/>
                <a:ea typeface="Arial"/>
                <a:cs typeface="Arial"/>
                <a:sym typeface="Arial"/>
              </a:rPr>
              <a:t>Some say climate change is the biggest threat of our age while others say it’s a myth based on dodgy science. We are turning some of the data over to you so you can form your own view.</a:t>
            </a:r>
            <a:endParaRPr sz="1050">
              <a:solidFill>
                <a:schemeClr val="dk2"/>
              </a:solidFill>
              <a:latin typeface="Arial"/>
              <a:ea typeface="Arial"/>
              <a:cs typeface="Arial"/>
              <a:sym typeface="Arial"/>
            </a:endParaRPr>
          </a:p>
        </p:txBody>
      </p:sp>
      <p:sp>
        <p:nvSpPr>
          <p:cNvPr id="130" name="Google Shape;130;p17"/>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sz="15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sp>
        <p:nvSpPr>
          <p:cNvPr id="131" name="Google Shape;131;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35" name="Shape 135"/>
        <p:cNvGrpSpPr/>
        <p:nvPr/>
      </p:nvGrpSpPr>
      <p:grpSpPr>
        <a:xfrm>
          <a:off x="0" y="0"/>
          <a:ext cx="0" cy="0"/>
          <a:chOff x="0" y="0"/>
          <a:chExt cx="0" cy="0"/>
        </a:xfrm>
      </p:grpSpPr>
      <p:sp>
        <p:nvSpPr>
          <p:cNvPr id="136" name="Google Shape;136;p18"/>
          <p:cNvSpPr txBox="1"/>
          <p:nvPr>
            <p:ph type="title"/>
          </p:nvPr>
        </p:nvSpPr>
        <p:spPr>
          <a:xfrm>
            <a:off x="311700" y="410000"/>
            <a:ext cx="34800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300"/>
              <a:t>Earth Surface Temperature Evidence</a:t>
            </a:r>
            <a:endParaRPr/>
          </a:p>
        </p:txBody>
      </p:sp>
      <p:sp>
        <p:nvSpPr>
          <p:cNvPr id="137" name="Google Shape;137;p18"/>
          <p:cNvSpPr txBox="1"/>
          <p:nvPr>
            <p:ph idx="1" type="body"/>
          </p:nvPr>
        </p:nvSpPr>
        <p:spPr>
          <a:xfrm>
            <a:off x="729325" y="2078875"/>
            <a:ext cx="3774300" cy="22611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b="1" lang="en" sz="1100">
                <a:solidFill>
                  <a:schemeClr val="dk1"/>
                </a:solidFill>
                <a:latin typeface="Arial"/>
                <a:ea typeface="Arial"/>
                <a:cs typeface="Arial"/>
                <a:sym typeface="Arial"/>
              </a:rPr>
              <a:t>5. Global Average Temperature: </a:t>
            </a:r>
            <a:endParaRPr b="1" sz="1100"/>
          </a:p>
          <a:p>
            <a:pPr indent="0" lvl="0" marL="0" rtl="0" algn="l">
              <a:spcBef>
                <a:spcPts val="1200"/>
              </a:spcBef>
              <a:spcAft>
                <a:spcPts val="0"/>
              </a:spcAft>
              <a:buNone/>
            </a:pPr>
            <a:r>
              <a:rPr lang="en" sz="1100"/>
              <a:t>The Earth’s Average surface temperature is about 59 degrees Fahrenheit.  In 2023, Earth experienced its hottest summer on record. Yet at the same the 2023 global ecological tells us that conditions are getting </a:t>
            </a:r>
            <a:r>
              <a:rPr lang="en" sz="1100"/>
              <a:t>better. This dataset sheds on the current environmental  trends </a:t>
            </a:r>
            <a:endParaRPr sz="1100"/>
          </a:p>
          <a:p>
            <a:pPr indent="0" lvl="0" marL="0" rtl="0" algn="l">
              <a:spcBef>
                <a:spcPts val="1200"/>
              </a:spcBef>
              <a:spcAft>
                <a:spcPts val="0"/>
              </a:spcAft>
              <a:buNone/>
            </a:pPr>
            <a:r>
              <a:rPr b="1" lang="en" sz="1100">
                <a:solidFill>
                  <a:schemeClr val="dk1"/>
                </a:solidFill>
                <a:latin typeface="Arial"/>
                <a:ea typeface="Arial"/>
                <a:cs typeface="Arial"/>
                <a:sym typeface="Arial"/>
              </a:rPr>
              <a:t>6. </a:t>
            </a:r>
            <a:r>
              <a:rPr b="1" lang="en" sz="1100">
                <a:solidFill>
                  <a:schemeClr val="dk1"/>
                </a:solidFill>
                <a:latin typeface="Arial"/>
                <a:ea typeface="Arial"/>
                <a:cs typeface="Arial"/>
                <a:sym typeface="Arial"/>
              </a:rPr>
              <a:t>Temperature Extremes: </a:t>
            </a:r>
            <a:endParaRPr b="1" sz="1100"/>
          </a:p>
          <a:p>
            <a:pPr indent="0" lvl="0" marL="0" rtl="0" algn="l">
              <a:spcBef>
                <a:spcPts val="1200"/>
              </a:spcBef>
              <a:spcAft>
                <a:spcPts val="0"/>
              </a:spcAft>
              <a:buNone/>
            </a:pPr>
            <a:r>
              <a:rPr lang="en" sz="1100"/>
              <a:t>The coldest temperature recorded on Earth was -128.6 degrees Fahrenheit at Vostok Station, Antarctica, on July 21, 1983. </a:t>
            </a:r>
            <a:endParaRPr sz="1100"/>
          </a:p>
          <a:p>
            <a:pPr indent="0" lvl="0" marL="0" rtl="0" algn="l">
              <a:spcBef>
                <a:spcPts val="1200"/>
              </a:spcBef>
              <a:spcAft>
                <a:spcPts val="0"/>
              </a:spcAft>
              <a:buNone/>
            </a:pPr>
            <a:r>
              <a:rPr lang="en" sz="1100"/>
              <a:t>The hottest temperature was 134 degrees Fahrenheit at Greenland Ranch, Death Valley, California, on July 10, 1913.</a:t>
            </a:r>
            <a:endParaRPr sz="11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38" name="Google Shape;138;p18"/>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200"/>
              </a:spcBef>
              <a:spcAft>
                <a:spcPts val="1200"/>
              </a:spcAft>
              <a:buNone/>
            </a:pPr>
            <a:r>
              <a:t/>
            </a:r>
            <a:endParaRPr/>
          </a:p>
        </p:txBody>
      </p:sp>
      <p:sp>
        <p:nvSpPr>
          <p:cNvPr id="139" name="Google Shape;139;p1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pic>
        <p:nvPicPr>
          <p:cNvPr id="140" name="Google Shape;140;p18"/>
          <p:cNvPicPr preferRelativeResize="0"/>
          <p:nvPr/>
        </p:nvPicPr>
        <p:blipFill>
          <a:blip r:embed="rId3">
            <a:alphaModFix/>
          </a:blip>
          <a:stretch>
            <a:fillRect/>
          </a:stretch>
        </p:blipFill>
        <p:spPr>
          <a:xfrm>
            <a:off x="4474774" y="1993213"/>
            <a:ext cx="4257901" cy="181251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8C7C5"/>
        </a:solidFill>
      </p:bgPr>
    </p:bg>
    <p:spTree>
      <p:nvGrpSpPr>
        <p:cNvPr id="144" name="Shape 144"/>
        <p:cNvGrpSpPr/>
        <p:nvPr/>
      </p:nvGrpSpPr>
      <p:grpSpPr>
        <a:xfrm>
          <a:off x="0" y="0"/>
          <a:ext cx="0" cy="0"/>
          <a:chOff x="0" y="0"/>
          <a:chExt cx="0" cy="0"/>
        </a:xfrm>
      </p:grpSpPr>
      <p:sp>
        <p:nvSpPr>
          <p:cNvPr id="145" name="Google Shape;145;p1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pic>
        <p:nvPicPr>
          <p:cNvPr id="146" name="Google Shape;146;p19"/>
          <p:cNvPicPr preferRelativeResize="0"/>
          <p:nvPr/>
        </p:nvPicPr>
        <p:blipFill>
          <a:blip r:embed="rId3">
            <a:alphaModFix/>
          </a:blip>
          <a:stretch>
            <a:fillRect/>
          </a:stretch>
        </p:blipFill>
        <p:spPr>
          <a:xfrm>
            <a:off x="879675" y="687000"/>
            <a:ext cx="7384650" cy="4291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50" name="Shape 150"/>
        <p:cNvGrpSpPr/>
        <p:nvPr/>
      </p:nvGrpSpPr>
      <p:grpSpPr>
        <a:xfrm>
          <a:off x="0" y="0"/>
          <a:ext cx="0" cy="0"/>
          <a:chOff x="0" y="0"/>
          <a:chExt cx="0" cy="0"/>
        </a:xfrm>
      </p:grpSpPr>
      <p:sp>
        <p:nvSpPr>
          <p:cNvPr id="151" name="Google Shape;151;p2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52" name="Google Shape;152;p20"/>
          <p:cNvPicPr preferRelativeResize="0"/>
          <p:nvPr/>
        </p:nvPicPr>
        <p:blipFill>
          <a:blip r:embed="rId3">
            <a:alphaModFix/>
          </a:blip>
          <a:stretch>
            <a:fillRect/>
          </a:stretch>
        </p:blipFill>
        <p:spPr>
          <a:xfrm>
            <a:off x="499625" y="190875"/>
            <a:ext cx="7370450" cy="4862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AD1DC"/>
        </a:solidFill>
      </p:bgPr>
    </p:bg>
    <p:spTree>
      <p:nvGrpSpPr>
        <p:cNvPr id="156" name="Shape 156"/>
        <p:cNvGrpSpPr/>
        <p:nvPr/>
      </p:nvGrpSpPr>
      <p:grpSpPr>
        <a:xfrm>
          <a:off x="0" y="0"/>
          <a:ext cx="0" cy="0"/>
          <a:chOff x="0" y="0"/>
          <a:chExt cx="0" cy="0"/>
        </a:xfrm>
      </p:grpSpPr>
      <p:sp>
        <p:nvSpPr>
          <p:cNvPr id="157" name="Google Shape;157;p2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pic>
        <p:nvPicPr>
          <p:cNvPr id="158" name="Google Shape;158;p21"/>
          <p:cNvPicPr preferRelativeResize="0"/>
          <p:nvPr/>
        </p:nvPicPr>
        <p:blipFill>
          <a:blip r:embed="rId3">
            <a:alphaModFix/>
          </a:blip>
          <a:stretch>
            <a:fillRect/>
          </a:stretch>
        </p:blipFill>
        <p:spPr>
          <a:xfrm>
            <a:off x="760050" y="596600"/>
            <a:ext cx="7482051" cy="4478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